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6" r:id="rId3"/>
    <p:sldId id="268" r:id="rId4"/>
    <p:sldId id="267" r:id="rId5"/>
    <p:sldId id="269" r:id="rId6"/>
  </p:sldIdLst>
  <p:sldSz cx="6858000" cy="9906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3114" y="8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05.10.2025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05.10.2025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05.10.2025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74000">
              <a:schemeClr val="accent1">
                <a:lumMod val="20000"/>
                <a:lumOff val="80000"/>
              </a:schemeClr>
            </a:gs>
            <a:gs pos="83000">
              <a:schemeClr val="tx2">
                <a:lumMod val="20000"/>
                <a:lumOff val="80000"/>
              </a:schemeClr>
            </a:gs>
            <a:gs pos="100000">
              <a:schemeClr val="bg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27996" y="344488"/>
            <a:ext cx="6264696" cy="1800200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/>
                <a:solidFill>
                  <a:schemeClr val="tx2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Космос – удивительный мир</a:t>
            </a:r>
            <a:endParaRPr lang="ru-RU" sz="4800" b="1" dirty="0">
              <a:ln/>
              <a:solidFill>
                <a:schemeClr val="tx2"/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32" y="9574596"/>
            <a:ext cx="1872208" cy="30050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704" y="4232920"/>
            <a:ext cx="5472608" cy="41044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4937" y="7831825"/>
            <a:ext cx="1732794" cy="177013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140968" y="2679585"/>
            <a:ext cx="39604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Comic Sans MS" panose="030F0702030302020204" pitchFamily="66" charset="0"/>
              </a:rPr>
              <a:t>Планеты – наши соседи.</a:t>
            </a:r>
          </a:p>
          <a:p>
            <a:r>
              <a:rPr lang="ru-RU" sz="2000" dirty="0" smtClean="0">
                <a:latin typeface="Comic Sans MS" panose="030F0702030302020204" pitchFamily="66" charset="0"/>
              </a:rPr>
              <a:t>Звёздное небо.</a:t>
            </a:r>
          </a:p>
          <a:p>
            <a:r>
              <a:rPr lang="ru-RU" sz="2000" dirty="0" smtClean="0">
                <a:latin typeface="Comic Sans MS" panose="030F0702030302020204" pitchFamily="66" charset="0"/>
              </a:rPr>
              <a:t>Человек покоряет космос.</a:t>
            </a:r>
          </a:p>
        </p:txBody>
      </p:sp>
    </p:spTree>
    <p:extLst>
      <p:ext uri="{BB962C8B-B14F-4D97-AF65-F5344CB8AC3E}">
        <p14:creationId xmlns:p14="http://schemas.microsoft.com/office/powerpoint/2010/main" val="3413046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33" y="9552534"/>
            <a:ext cx="1728192" cy="277389"/>
          </a:xfrm>
          <a:prstGeom prst="rect">
            <a:avLst/>
          </a:prstGeom>
        </p:spPr>
      </p:pic>
      <p:sp>
        <p:nvSpPr>
          <p:cNvPr id="14" name="Скругленный прямоугольник 13"/>
          <p:cNvSpPr/>
          <p:nvPr/>
        </p:nvSpPr>
        <p:spPr>
          <a:xfrm>
            <a:off x="504056" y="344488"/>
            <a:ext cx="6120680" cy="1426500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4800" b="1" dirty="0">
                <a:ln/>
                <a:solidFill>
                  <a:schemeClr val="tx2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Планеты — наши соседи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54722" y="5801520"/>
            <a:ext cx="6390809" cy="1119006"/>
          </a:xfrm>
          <a:prstGeom prst="roundRect">
            <a:avLst/>
          </a:prstGeom>
          <a:ln>
            <a:solidFill>
              <a:schemeClr val="accent1"/>
            </a:solidFill>
            <a:prstDash val="sysDot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latin typeface="Comic Sans MS" panose="030F0702030302020204" pitchFamily="66" charset="0"/>
                <a:cs typeface="Times New Roman" panose="02020603050405020304" pitchFamily="18" charset="0"/>
              </a:rPr>
              <a:t>Солнечная система — это наш космический дом, где живёт планета Земля и её соседи. В центре системы находится яркое Солнце, а вокруг него кружатся планеты.</a:t>
            </a:r>
            <a:endParaRPr lang="ru-RU" sz="1400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068960" y="6967601"/>
            <a:ext cx="3429000" cy="255454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ru-RU" sz="1600" b="1" dirty="0" smtClean="0">
                <a:latin typeface="Comic Sans MS" panose="030F0702030302020204" pitchFamily="66" charset="0"/>
              </a:rPr>
              <a:t>Запомни планеты </a:t>
            </a:r>
            <a:r>
              <a:rPr lang="ru-RU" sz="1600" b="1" dirty="0">
                <a:latin typeface="Comic Sans MS" panose="030F0702030302020204" pitchFamily="66" charset="0"/>
              </a:rPr>
              <a:t>Солнечной системы</a:t>
            </a:r>
          </a:p>
          <a:p>
            <a:r>
              <a:rPr lang="ru-RU" sz="1600" dirty="0" smtClean="0">
                <a:latin typeface="Comic Sans MS" panose="030F0702030302020204" pitchFamily="66" charset="0"/>
              </a:rPr>
              <a:t>Раз </a:t>
            </a:r>
            <a:r>
              <a:rPr lang="ru-RU" sz="1600" dirty="0">
                <a:latin typeface="Comic Sans MS" panose="030F0702030302020204" pitchFamily="66" charset="0"/>
              </a:rPr>
              <a:t>— Меркурий,</a:t>
            </a:r>
            <a:br>
              <a:rPr lang="ru-RU" sz="1600" dirty="0">
                <a:latin typeface="Comic Sans MS" panose="030F0702030302020204" pitchFamily="66" charset="0"/>
              </a:rPr>
            </a:br>
            <a:r>
              <a:rPr lang="ru-RU" sz="1600" dirty="0">
                <a:latin typeface="Comic Sans MS" panose="030F0702030302020204" pitchFamily="66" charset="0"/>
              </a:rPr>
              <a:t>Два — Венера,</a:t>
            </a:r>
            <a:br>
              <a:rPr lang="ru-RU" sz="1600" dirty="0">
                <a:latin typeface="Comic Sans MS" panose="030F0702030302020204" pitchFamily="66" charset="0"/>
              </a:rPr>
            </a:br>
            <a:r>
              <a:rPr lang="ru-RU" sz="1600" dirty="0">
                <a:latin typeface="Comic Sans MS" panose="030F0702030302020204" pitchFamily="66" charset="0"/>
              </a:rPr>
              <a:t>Три — Земля,</a:t>
            </a:r>
            <a:br>
              <a:rPr lang="ru-RU" sz="1600" dirty="0">
                <a:latin typeface="Comic Sans MS" panose="030F0702030302020204" pitchFamily="66" charset="0"/>
              </a:rPr>
            </a:br>
            <a:r>
              <a:rPr lang="ru-RU" sz="1600" dirty="0">
                <a:latin typeface="Comic Sans MS" panose="030F0702030302020204" pitchFamily="66" charset="0"/>
              </a:rPr>
              <a:t>Четыре — Марс,</a:t>
            </a:r>
            <a:br>
              <a:rPr lang="ru-RU" sz="1600" dirty="0">
                <a:latin typeface="Comic Sans MS" panose="030F0702030302020204" pitchFamily="66" charset="0"/>
              </a:rPr>
            </a:br>
            <a:r>
              <a:rPr lang="ru-RU" sz="1600" dirty="0">
                <a:latin typeface="Comic Sans MS" panose="030F0702030302020204" pitchFamily="66" charset="0"/>
              </a:rPr>
              <a:t>Пять — Юпитер,</a:t>
            </a:r>
            <a:br>
              <a:rPr lang="ru-RU" sz="1600" dirty="0">
                <a:latin typeface="Comic Sans MS" panose="030F0702030302020204" pitchFamily="66" charset="0"/>
              </a:rPr>
            </a:br>
            <a:r>
              <a:rPr lang="ru-RU" sz="1600" dirty="0">
                <a:latin typeface="Comic Sans MS" panose="030F0702030302020204" pitchFamily="66" charset="0"/>
              </a:rPr>
              <a:t>Шесть — Сатурн,</a:t>
            </a:r>
            <a:br>
              <a:rPr lang="ru-RU" sz="1600" dirty="0">
                <a:latin typeface="Comic Sans MS" panose="030F0702030302020204" pitchFamily="66" charset="0"/>
              </a:rPr>
            </a:br>
            <a:r>
              <a:rPr lang="ru-RU" sz="1600" dirty="0">
                <a:latin typeface="Comic Sans MS" panose="030F0702030302020204" pitchFamily="66" charset="0"/>
              </a:rPr>
              <a:t>Семь — Уран,</a:t>
            </a:r>
            <a:br>
              <a:rPr lang="ru-RU" sz="1600" dirty="0">
                <a:latin typeface="Comic Sans MS" panose="030F0702030302020204" pitchFamily="66" charset="0"/>
              </a:rPr>
            </a:br>
            <a:r>
              <a:rPr lang="ru-RU" sz="1600" dirty="0" smtClean="0">
                <a:latin typeface="Comic Sans MS" panose="030F0702030302020204" pitchFamily="66" charset="0"/>
              </a:rPr>
              <a:t>За ним Нептун.</a:t>
            </a:r>
          </a:p>
        </p:txBody>
      </p:sp>
      <p:pic>
        <p:nvPicPr>
          <p:cNvPr id="29" name="Рисунок 2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343" y="1940443"/>
            <a:ext cx="4941168" cy="3721317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428" y="7163555"/>
            <a:ext cx="2042476" cy="2086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17131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32" y="9469924"/>
            <a:ext cx="2242879" cy="360000"/>
          </a:xfrm>
          <a:prstGeom prst="rect">
            <a:avLst/>
          </a:prstGeom>
        </p:spPr>
      </p:pic>
      <p:sp>
        <p:nvSpPr>
          <p:cNvPr id="9" name="Скругленный прямоугольник 8"/>
          <p:cNvSpPr/>
          <p:nvPr/>
        </p:nvSpPr>
        <p:spPr>
          <a:xfrm>
            <a:off x="332656" y="344488"/>
            <a:ext cx="6120680" cy="1728192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/>
                <a:solidFill>
                  <a:schemeClr val="tx2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Звёздное небо</a:t>
            </a:r>
            <a:endParaRPr lang="ru-RU" sz="5400" b="1" dirty="0">
              <a:ln/>
              <a:solidFill>
                <a:schemeClr val="tx2"/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70079" y="3080792"/>
            <a:ext cx="6445834" cy="1938992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Comic Sans MS" panose="030F0702030302020204" pitchFamily="66" charset="0"/>
              </a:rPr>
              <a:t>Интересные факты о звёздах</a:t>
            </a:r>
            <a:r>
              <a:rPr lang="ru-RU" sz="2000" b="1" dirty="0" smtClean="0">
                <a:latin typeface="Comic Sans MS" panose="030F0702030302020204" pitchFamily="66" charset="0"/>
              </a:rPr>
              <a:t>:</a:t>
            </a:r>
            <a:endParaRPr lang="ru-RU" sz="2000" b="1" dirty="0">
              <a:latin typeface="Comic Sans MS" panose="030F0702030302020204" pitchFamily="66" charset="0"/>
            </a:endParaRPr>
          </a:p>
          <a:p>
            <a:pPr algn="ctr"/>
            <a:r>
              <a:rPr lang="ru-RU" sz="2000" b="1" dirty="0">
                <a:latin typeface="Comic Sans MS" panose="030F0702030302020204" pitchFamily="66" charset="0"/>
              </a:rPr>
              <a:t>Звёзды — это огромные светящиеся шары </a:t>
            </a:r>
            <a:r>
              <a:rPr lang="ru-RU" sz="2000" b="1" dirty="0" smtClean="0">
                <a:latin typeface="Comic Sans MS" panose="030F0702030302020204" pitchFamily="66" charset="0"/>
              </a:rPr>
              <a:t>газа.</a:t>
            </a:r>
            <a:endParaRPr lang="ru-RU" sz="2000" b="1" dirty="0">
              <a:latin typeface="Comic Sans MS" panose="030F0702030302020204" pitchFamily="66" charset="0"/>
            </a:endParaRPr>
          </a:p>
          <a:p>
            <a:pPr algn="ctr"/>
            <a:r>
              <a:rPr lang="ru-RU" sz="2000" b="1" dirty="0">
                <a:latin typeface="Comic Sans MS" panose="030F0702030302020204" pitchFamily="66" charset="0"/>
              </a:rPr>
              <a:t>Они очень далеко от </a:t>
            </a:r>
            <a:r>
              <a:rPr lang="ru-RU" sz="2000" b="1" dirty="0" smtClean="0">
                <a:latin typeface="Comic Sans MS" panose="030F0702030302020204" pitchFamily="66" charset="0"/>
              </a:rPr>
              <a:t>Земли.</a:t>
            </a:r>
            <a:endParaRPr lang="ru-RU" sz="2000" b="1" dirty="0">
              <a:latin typeface="Comic Sans MS" panose="030F0702030302020204" pitchFamily="66" charset="0"/>
            </a:endParaRPr>
          </a:p>
          <a:p>
            <a:pPr algn="ctr"/>
            <a:r>
              <a:rPr lang="ru-RU" sz="2000" b="1" dirty="0">
                <a:latin typeface="Comic Sans MS" panose="030F0702030302020204" pitchFamily="66" charset="0"/>
              </a:rPr>
              <a:t>Звёзды бывают разных цветов: белые, голубые, жёлтые, </a:t>
            </a:r>
            <a:r>
              <a:rPr lang="ru-RU" sz="2000" b="1" dirty="0" smtClean="0">
                <a:latin typeface="Comic Sans MS" panose="030F0702030302020204" pitchFamily="66" charset="0"/>
              </a:rPr>
              <a:t>красные.</a:t>
            </a:r>
            <a:endParaRPr lang="ru-RU" sz="2000" b="1" dirty="0">
              <a:latin typeface="Comic Sans MS" panose="030F0702030302020204" pitchFamily="66" charset="0"/>
            </a:endParaRPr>
          </a:p>
          <a:p>
            <a:pPr algn="ctr"/>
            <a:r>
              <a:rPr lang="ru-RU" sz="2000" b="1" dirty="0">
                <a:latin typeface="Comic Sans MS" panose="030F0702030302020204" pitchFamily="66" charset="0"/>
              </a:rPr>
              <a:t>Самая близкая к нам звезда — </a:t>
            </a:r>
            <a:r>
              <a:rPr lang="ru-RU" sz="2000" b="1" dirty="0" smtClean="0">
                <a:latin typeface="Comic Sans MS" panose="030F0702030302020204" pitchFamily="66" charset="0"/>
              </a:rPr>
              <a:t>Солнце.</a:t>
            </a:r>
            <a:endParaRPr lang="ru-RU" b="0" i="0" dirty="0">
              <a:effectLst/>
              <a:latin typeface="Comic Sans MS" panose="030F0702030302020204" pitchFamily="66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35876" y="2288704"/>
            <a:ext cx="6120680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>
                <a:latin typeface="Comic Sans MS" panose="030F0702030302020204" pitchFamily="66" charset="0"/>
              </a:rPr>
              <a:t>Звёзды — наши ночные друзья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188706" y="5235808"/>
            <a:ext cx="44085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latin typeface="Comic Sans MS" panose="030F0702030302020204" pitchFamily="66" charset="0"/>
              </a:rPr>
              <a:t>Созвездия — узоры на небе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688" y="5915251"/>
            <a:ext cx="5661248" cy="3038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38840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32" y="9469924"/>
            <a:ext cx="2242879" cy="360000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327467" y="344488"/>
            <a:ext cx="6120680" cy="1296144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4000" b="1" dirty="0">
                <a:ln/>
                <a:solidFill>
                  <a:schemeClr val="tx2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Человек покоряет </a:t>
            </a:r>
            <a:r>
              <a:rPr lang="ru-RU" sz="4000" b="1" dirty="0" smtClean="0">
                <a:ln/>
                <a:solidFill>
                  <a:schemeClr val="tx2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космос</a:t>
            </a:r>
            <a:endParaRPr lang="ru-RU" sz="4000" b="1" dirty="0">
              <a:ln/>
              <a:solidFill>
                <a:schemeClr val="tx2"/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25685" y="2052050"/>
            <a:ext cx="6493428" cy="1766672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bg1"/>
            </a:solidFill>
            <a:prstDash val="soli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atin typeface="Comic Sans MS" panose="030F0702030302020204" pitchFamily="66" charset="0"/>
                <a:cs typeface="Times New Roman" panose="02020603050405020304" pitchFamily="18" charset="0"/>
              </a:rPr>
              <a:t>Сначала в космос полетели отважные животные — собаки!</a:t>
            </a:r>
          </a:p>
          <a:p>
            <a:pPr algn="ctr"/>
            <a:r>
              <a:rPr lang="ru-RU" sz="2000" b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Лайка </a:t>
            </a:r>
            <a:r>
              <a:rPr lang="ru-RU" sz="2000" b="1" dirty="0">
                <a:latin typeface="Comic Sans MS" panose="030F0702030302020204" pitchFamily="66" charset="0"/>
                <a:cs typeface="Times New Roman" panose="02020603050405020304" pitchFamily="18" charset="0"/>
              </a:rPr>
              <a:t>— первая </a:t>
            </a:r>
            <a:r>
              <a:rPr lang="ru-RU" sz="2000" b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собака-космонавт.</a:t>
            </a:r>
            <a:endParaRPr lang="ru-RU" sz="2000" b="1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Белка </a:t>
            </a:r>
            <a:r>
              <a:rPr lang="ru-RU" sz="2000" b="1" dirty="0">
                <a:latin typeface="Comic Sans MS" panose="030F0702030302020204" pitchFamily="66" charset="0"/>
                <a:cs typeface="Times New Roman" panose="02020603050405020304" pitchFamily="18" charset="0"/>
              </a:rPr>
              <a:t>и Стрелка — первые животные, которые вернулись из </a:t>
            </a:r>
            <a:r>
              <a:rPr lang="ru-RU" sz="2000" b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космоса.</a:t>
            </a:r>
            <a:endParaRPr lang="ru-RU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25685" y="4230141"/>
            <a:ext cx="6685439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Comic Sans MS" panose="030F0702030302020204" pitchFamily="66" charset="0"/>
              </a:rPr>
              <a:t>12 апреля 1961 года — особенный день в истории </a:t>
            </a:r>
            <a:r>
              <a:rPr lang="ru-RU" sz="28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человечества</a:t>
            </a:r>
            <a:r>
              <a:rPr lang="ru-RU" sz="2800" b="1" dirty="0">
                <a:solidFill>
                  <a:srgbClr val="C00000"/>
                </a:solidFill>
                <a:latin typeface="Comic Sans MS" panose="030F0702030302020204" pitchFamily="66" charset="0"/>
              </a:rPr>
              <a:t>!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400" dirty="0" smtClean="0">
                <a:latin typeface="Comic Sans MS" panose="030F0702030302020204" pitchFamily="66" charset="0"/>
              </a:rPr>
              <a:t>Человек впервые отправился в космос</a:t>
            </a:r>
            <a:r>
              <a:rPr lang="ru-RU" sz="2400" dirty="0" smtClean="0">
                <a:latin typeface="Comic Sans MS" panose="030F0702030302020204" pitchFamily="66" charset="0"/>
              </a:rPr>
              <a:t>.</a:t>
            </a:r>
            <a:endParaRPr lang="ru-RU" sz="2400" dirty="0">
              <a:latin typeface="Comic Sans MS" panose="030F0702030302020204" pitchFamily="66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400" dirty="0" smtClean="0">
                <a:latin typeface="Comic Sans MS" panose="030F0702030302020204" pitchFamily="66" charset="0"/>
              </a:rPr>
              <a:t>Его </a:t>
            </a:r>
            <a:r>
              <a:rPr lang="ru-RU" sz="2400" dirty="0">
                <a:latin typeface="Comic Sans MS" panose="030F0702030302020204" pitchFamily="66" charset="0"/>
              </a:rPr>
              <a:t>корабль назывался «Восток-1</a:t>
            </a:r>
            <a:r>
              <a:rPr lang="ru-RU" sz="2400" dirty="0" smtClean="0">
                <a:latin typeface="Comic Sans MS" panose="030F0702030302020204" pitchFamily="66" charset="0"/>
              </a:rPr>
              <a:t>».</a:t>
            </a:r>
            <a:endParaRPr lang="ru-RU" sz="2400" dirty="0">
              <a:latin typeface="Comic Sans MS" panose="030F0702030302020204" pitchFamily="66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400" dirty="0" smtClean="0">
                <a:latin typeface="Comic Sans MS" panose="030F0702030302020204" pitchFamily="66" charset="0"/>
              </a:rPr>
              <a:t>Полёт </a:t>
            </a:r>
            <a:r>
              <a:rPr lang="ru-RU" sz="2400" dirty="0">
                <a:latin typeface="Comic Sans MS" panose="030F0702030302020204" pitchFamily="66" charset="0"/>
              </a:rPr>
              <a:t>длился 108 </a:t>
            </a:r>
            <a:r>
              <a:rPr lang="ru-RU" sz="2400" dirty="0" smtClean="0">
                <a:latin typeface="Comic Sans MS" panose="030F0702030302020204" pitchFamily="66" charset="0"/>
              </a:rPr>
              <a:t>минут.</a:t>
            </a:r>
            <a:endParaRPr lang="ru-RU" sz="2400" dirty="0">
              <a:latin typeface="Comic Sans MS" panose="030F0702030302020204" pitchFamily="66" charset="0"/>
            </a:endParaRPr>
          </a:p>
          <a:p>
            <a:pPr algn="ctr"/>
            <a:r>
              <a:rPr lang="ru-RU" sz="2400" dirty="0" smtClean="0">
                <a:latin typeface="Comic Sans MS" panose="030F0702030302020204" pitchFamily="66" charset="0"/>
              </a:rPr>
              <a:t>С </a:t>
            </a:r>
            <a:r>
              <a:rPr lang="ru-RU" sz="2400" dirty="0">
                <a:latin typeface="Comic Sans MS" panose="030F0702030302020204" pitchFamily="66" charset="0"/>
              </a:rPr>
              <a:t>тех пор этот день празднуется </a:t>
            </a:r>
            <a:r>
              <a:rPr lang="ru-RU" sz="2400" dirty="0" smtClean="0">
                <a:latin typeface="Comic Sans MS" panose="030F0702030302020204" pitchFamily="66" charset="0"/>
              </a:rPr>
              <a:t>как</a:t>
            </a:r>
          </a:p>
          <a:p>
            <a:pPr algn="ctr"/>
            <a:r>
              <a:rPr lang="ru-RU" sz="3200" b="1" dirty="0" smtClean="0">
                <a:latin typeface="Comic Sans MS" panose="030F0702030302020204" pitchFamily="66" charset="0"/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День космонавтики</a:t>
            </a:r>
            <a:r>
              <a:rPr lang="ru-RU" sz="2000" b="1" dirty="0" smtClean="0">
                <a:latin typeface="Comic Sans MS" panose="030F0702030302020204" pitchFamily="66" charset="0"/>
              </a:rPr>
              <a:t>!</a:t>
            </a:r>
            <a:endParaRPr lang="ru-RU" sz="2000" b="1" dirty="0">
              <a:latin typeface="Comic Sans MS" panose="030F0702030302020204" pitchFamily="66" charset="0"/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301218">
            <a:off x="4684370" y="7071414"/>
            <a:ext cx="1185988" cy="2275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97815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32" y="9469924"/>
            <a:ext cx="2242879" cy="360000"/>
          </a:xfrm>
          <a:prstGeom prst="rect">
            <a:avLst/>
          </a:prstGeom>
        </p:spPr>
      </p:pic>
      <p:sp>
        <p:nvSpPr>
          <p:cNvPr id="13" name="Скругленный прямоугольник 12"/>
          <p:cNvSpPr/>
          <p:nvPr/>
        </p:nvSpPr>
        <p:spPr>
          <a:xfrm>
            <a:off x="332656" y="344488"/>
            <a:ext cx="6120680" cy="1353213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/>
                <a:solidFill>
                  <a:schemeClr val="tx2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Загадки</a:t>
            </a:r>
            <a:endParaRPr lang="ru-RU" sz="4800" b="1" dirty="0">
              <a:ln/>
              <a:solidFill>
                <a:schemeClr val="tx2"/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58514" y="2019082"/>
            <a:ext cx="4106590" cy="2024608"/>
          </a:xfrm>
          <a:prstGeom prst="roundRect">
            <a:avLst/>
          </a:prstGeom>
          <a:ln w="57150">
            <a:solidFill>
              <a:schemeClr val="accent1"/>
            </a:solidFill>
            <a:prstDash val="sysDot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Comic Sans MS" panose="030F0702030302020204" pitchFamily="66" charset="0"/>
              </a:rPr>
              <a:t>Первая от Солнца планета,</a:t>
            </a:r>
          </a:p>
          <a:p>
            <a:pPr algn="ctr"/>
            <a:r>
              <a:rPr lang="ru-RU" dirty="0">
                <a:latin typeface="Comic Sans MS" panose="030F0702030302020204" pitchFamily="66" charset="0"/>
              </a:rPr>
              <a:t>Мчится быстро, словно ракета,</a:t>
            </a:r>
          </a:p>
          <a:p>
            <a:pPr algn="ctr"/>
            <a:r>
              <a:rPr lang="ru-RU" dirty="0">
                <a:latin typeface="Comic Sans MS" panose="030F0702030302020204" pitchFamily="66" charset="0"/>
              </a:rPr>
              <a:t>День и ночь там очень разные,</a:t>
            </a:r>
          </a:p>
          <a:p>
            <a:pPr algn="ctr"/>
            <a:r>
              <a:rPr lang="ru-RU" dirty="0">
                <a:latin typeface="Comic Sans MS" panose="030F0702030302020204" pitchFamily="66" charset="0"/>
              </a:rPr>
              <a:t>То жарко, то холодно ясно.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252340" y="6334408"/>
            <a:ext cx="4112764" cy="2024608"/>
          </a:xfrm>
          <a:prstGeom prst="roundRect">
            <a:avLst/>
          </a:prstGeom>
          <a:ln w="57150">
            <a:solidFill>
              <a:schemeClr val="accent1"/>
            </a:solidFill>
            <a:prstDash val="sysDot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Comic Sans MS" panose="030F0702030302020204" pitchFamily="66" charset="0"/>
              </a:rPr>
              <a:t>Голубая точка в космосе большом,</a:t>
            </a:r>
          </a:p>
          <a:p>
            <a:pPr algn="ctr"/>
            <a:r>
              <a:rPr lang="ru-RU" dirty="0">
                <a:latin typeface="Comic Sans MS" panose="030F0702030302020204" pitchFamily="66" charset="0"/>
              </a:rPr>
              <a:t>Жизнь несёт в себе теплом,</a:t>
            </a:r>
          </a:p>
          <a:p>
            <a:pPr algn="ctr"/>
            <a:r>
              <a:rPr lang="ru-RU" dirty="0">
                <a:latin typeface="Comic Sans MS" panose="030F0702030302020204" pitchFamily="66" charset="0"/>
              </a:rPr>
              <a:t>Океаны, леса, горы и поля —</a:t>
            </a:r>
          </a:p>
          <a:p>
            <a:pPr algn="ctr"/>
            <a:r>
              <a:rPr lang="ru-RU" dirty="0">
                <a:latin typeface="Comic Sans MS" panose="030F0702030302020204" pitchFamily="66" charset="0"/>
              </a:rPr>
              <a:t>Дом для всех нас, друзья!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246241" y="4151373"/>
            <a:ext cx="4118863" cy="2024608"/>
          </a:xfrm>
          <a:prstGeom prst="roundRect">
            <a:avLst/>
          </a:prstGeom>
          <a:ln w="57150">
            <a:solidFill>
              <a:schemeClr val="accent1"/>
            </a:solidFill>
            <a:prstDash val="sysDot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Comic Sans MS" panose="030F0702030302020204" pitchFamily="66" charset="0"/>
              </a:rPr>
              <a:t>Яркая как утренник,</a:t>
            </a:r>
          </a:p>
          <a:p>
            <a:pPr algn="ctr"/>
            <a:r>
              <a:rPr lang="ru-RU" dirty="0">
                <a:latin typeface="Comic Sans MS" panose="030F0702030302020204" pitchFamily="66" charset="0"/>
              </a:rPr>
              <a:t>В небе светит, словно блинчик,</a:t>
            </a:r>
          </a:p>
          <a:p>
            <a:pPr algn="ctr"/>
            <a:r>
              <a:rPr lang="ru-RU" dirty="0">
                <a:latin typeface="Comic Sans MS" panose="030F0702030302020204" pitchFamily="66" charset="0"/>
              </a:rPr>
              <a:t>Покрыта облаками густыми,</a:t>
            </a:r>
          </a:p>
          <a:p>
            <a:pPr algn="ctr"/>
            <a:r>
              <a:rPr lang="ru-RU" dirty="0">
                <a:latin typeface="Comic Sans MS" panose="030F0702030302020204" pitchFamily="66" charset="0"/>
              </a:rPr>
              <a:t>Пламенем и газами злыми.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402124" y="8985448"/>
            <a:ext cx="489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Comic Sans MS" panose="030F0702030302020204" pitchFamily="66" charset="0"/>
              </a:rPr>
              <a:t>Земля, Меркурий, Венера.</a:t>
            </a:r>
            <a:endParaRPr lang="ru-RU" b="1" dirty="0">
              <a:latin typeface="Comic Sans MS" panose="030F0702030302020204" pitchFamily="66" charset="0"/>
            </a:endParaRPr>
          </a:p>
        </p:txBody>
      </p:sp>
      <p:pic>
        <p:nvPicPr>
          <p:cNvPr id="28" name="Рисунок 2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3360" y="2269559"/>
            <a:ext cx="2539976" cy="2156995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7508" y="5701689"/>
            <a:ext cx="2011680" cy="2657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026920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668</TotalTime>
  <Words>256</Words>
  <Application>Microsoft Office PowerPoint</Application>
  <PresentationFormat>Лист A4 (210x297 мм)</PresentationFormat>
  <Paragraphs>40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Calibri</vt:lpstr>
      <vt:lpstr>Comic Sans MS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</dc:creator>
  <cp:lastModifiedBy>Admin</cp:lastModifiedBy>
  <cp:revision>69</cp:revision>
  <dcterms:created xsi:type="dcterms:W3CDTF">2025-09-21T00:51:40Z</dcterms:created>
  <dcterms:modified xsi:type="dcterms:W3CDTF">2025-10-05T11:49:02Z</dcterms:modified>
</cp:coreProperties>
</file>